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47" r:id="rId2"/>
    <p:sldId id="353" r:id="rId3"/>
    <p:sldId id="335" r:id="rId4"/>
    <p:sldId id="336" r:id="rId5"/>
    <p:sldId id="322" r:id="rId6"/>
    <p:sldId id="337" r:id="rId7"/>
    <p:sldId id="314" r:id="rId8"/>
    <p:sldId id="393" r:id="rId9"/>
    <p:sldId id="397" r:id="rId10"/>
    <p:sldId id="435" r:id="rId11"/>
    <p:sldId id="339" r:id="rId12"/>
    <p:sldId id="409" r:id="rId13"/>
    <p:sldId id="340" r:id="rId14"/>
    <p:sldId id="412" r:id="rId15"/>
    <p:sldId id="413" r:id="rId16"/>
    <p:sldId id="414" r:id="rId17"/>
    <p:sldId id="343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55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2AC"/>
    <a:srgbClr val="568D11"/>
    <a:srgbClr val="0F8FEF"/>
    <a:srgbClr val="407434"/>
    <a:srgbClr val="4AA44A"/>
    <a:srgbClr val="0F97C7"/>
    <a:srgbClr val="019DD5"/>
    <a:srgbClr val="85AD32"/>
    <a:srgbClr val="009D8C"/>
    <a:srgbClr val="00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44" autoAdjust="0"/>
  </p:normalViewPr>
  <p:slideViewPr>
    <p:cSldViewPr snapToGrid="0" showGuides="1">
      <p:cViewPr varScale="1">
        <p:scale>
          <a:sx n="109" d="100"/>
          <a:sy n="109" d="100"/>
        </p:scale>
        <p:origin x="432" y="96"/>
      </p:cViewPr>
      <p:guideLst>
        <p:guide orient="horz" pos="1049"/>
        <p:guide pos="5541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  <a:t>2025/2/27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958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3841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639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2660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050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97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FA6BD-548A-AB59-E2A0-DF98A39E1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2B81687-76F5-6578-9407-D486B4CEAD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0079942-14EB-F5CD-292F-38BB9275B2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aseline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2391FF-A699-0EB6-29BC-3B0A115C88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547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31" name="表格 3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05244707"/>
              </p:ext>
            </p:extLst>
          </p:nvPr>
        </p:nvGraphicFramePr>
        <p:xfrm>
          <a:off x="-338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结果分析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总结展望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2" name="组合 31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33" name="矩形 32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文献综述</a:t>
              </a:r>
            </a:p>
          </p:txBody>
        </p:sp>
        <p:sp>
          <p:nvSpPr>
            <p:cNvPr id="34" name="等腰三角形 33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 descr="C:\Users\Administrator\Desktop\宁波大学图片\0000.png0000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06070" y="100965"/>
            <a:ext cx="1078865" cy="10826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界定与表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53470806"/>
              </p:ext>
            </p:extLst>
          </p:nvPr>
        </p:nvGraphicFramePr>
        <p:xfrm>
          <a:off x="0" y="1268760"/>
          <a:ext cx="1691680" cy="3207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结果分析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总结展望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文献综述</a:t>
              </a: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 userDrawn="1"/>
        </p:nvGrpSpPr>
        <p:grpSpPr>
          <a:xfrm>
            <a:off x="3668" y="2079006"/>
            <a:ext cx="1691680" cy="788186"/>
            <a:chOff x="0" y="1272662"/>
            <a:chExt cx="1691680" cy="788186"/>
          </a:xfrm>
          <a:solidFill>
            <a:srgbClr val="0070C0"/>
          </a:solidFill>
        </p:grpSpPr>
        <p:sp>
          <p:nvSpPr>
            <p:cNvPr id="28" name="矩形 2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</a:t>
              </a:r>
            </a:p>
          </p:txBody>
        </p:sp>
        <p:sp>
          <p:nvSpPr>
            <p:cNvPr id="29" name="等腰三角形 2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C:\Users\Administrator\Desktop\宁波大学图片\0000.png0000">
            <a:extLst>
              <a:ext uri="{FF2B5EF4-FFF2-40B4-BE49-F238E27FC236}">
                <a16:creationId xmlns:a16="http://schemas.microsoft.com/office/drawing/2014/main" id="{FA784263-07B6-9B7F-8C64-C5C1B7E29F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06070" y="100965"/>
            <a:ext cx="1078865" cy="10826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合理交通结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60755759"/>
              </p:ext>
            </p:extLst>
          </p:nvPr>
        </p:nvGraphicFramePr>
        <p:xfrm>
          <a:off x="0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文献综述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总结展望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8818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rot="16200000">
            <a:off x="1547664" y="31742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2852936"/>
            <a:ext cx="1691680" cy="788186"/>
            <a:chOff x="0" y="1272662"/>
            <a:chExt cx="1691680" cy="788186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结果分析</a:t>
              </a: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pic>
        <p:nvPicPr>
          <p:cNvPr id="3" name="图片 2" descr="C:\Users\Administrator\Desktop\宁波大学图片\0000.png0000">
            <a:extLst>
              <a:ext uri="{FF2B5EF4-FFF2-40B4-BE49-F238E27FC236}">
                <a16:creationId xmlns:a16="http://schemas.microsoft.com/office/drawing/2014/main" id="{68E6233A-BF7E-E0C1-7CD0-5A9757121A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06070" y="100965"/>
            <a:ext cx="1078865" cy="10826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58767781"/>
              </p:ext>
            </p:extLst>
          </p:nvPr>
        </p:nvGraphicFramePr>
        <p:xfrm>
          <a:off x="0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文献综述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结果分析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6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6200000">
            <a:off x="1547664" y="39489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3654304"/>
            <a:ext cx="1691680" cy="788186"/>
            <a:chOff x="0" y="1272662"/>
            <a:chExt cx="1691680" cy="788186"/>
          </a:xfrm>
        </p:grpSpPr>
        <p:sp>
          <p:nvSpPr>
            <p:cNvPr id="12" name="矩形 11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总结展望</a:t>
              </a: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18" name="直接连接符 17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C:\Users\Administrator\Desktop\宁波大学图片\0000.png0000">
            <a:extLst>
              <a:ext uri="{FF2B5EF4-FFF2-40B4-BE49-F238E27FC236}">
                <a16:creationId xmlns:a16="http://schemas.microsoft.com/office/drawing/2014/main" id="{E281F93C-6E94-06B0-6900-EFAF66A87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06070" y="100965"/>
            <a:ext cx="1078865" cy="10826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8194" y="1295576"/>
          <a:ext cx="1691680" cy="3999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 userDrawn="1"/>
        </p:nvSpPr>
        <p:spPr>
          <a:xfrm>
            <a:off x="3668" y="2079006"/>
            <a:ext cx="1691680" cy="788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2439" y="4510374"/>
            <a:ext cx="1691680" cy="788186"/>
            <a:chOff x="2311936" y="2060849"/>
            <a:chExt cx="1691680" cy="788186"/>
          </a:xfrm>
        </p:grpSpPr>
        <p:sp>
          <p:nvSpPr>
            <p:cNvPr id="14" name="矩形 13"/>
            <p:cNvSpPr/>
            <p:nvPr userDrawn="1"/>
          </p:nvSpPr>
          <p:spPr>
            <a:xfrm>
              <a:off x="2311936" y="2060849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</a:t>
              </a: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3857302" y="2382934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C:\Users\Administrator\Desktop\宁波大学图片\0000.png0000">
            <a:extLst>
              <a:ext uri="{FF2B5EF4-FFF2-40B4-BE49-F238E27FC236}">
                <a16:creationId xmlns:a16="http://schemas.microsoft.com/office/drawing/2014/main" id="{EA6FE3FB-B337-B157-BA52-FD05DABAB0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06070" y="100965"/>
            <a:ext cx="1078865" cy="10826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5" name="图片 14" descr="C:\Users\Administrator\Desktop\宁波大学图片\0000.png0000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441326" y="48896"/>
            <a:ext cx="833120" cy="8356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1220072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00C3F7A1-FCEE-4E12-BEB0-527B87A0769B}" type="datetimeFigureOut">
              <a:rPr lang="zh-CN" altLang="en-US"/>
              <a:t>2025/2/27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8B444C96-CA8C-4BA7-992C-AAC2EE0D4AB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2"/>
          <p:cNvSpPr txBox="1">
            <a:spLocks noChangeArrowheads="1"/>
          </p:cNvSpPr>
          <p:nvPr/>
        </p:nvSpPr>
        <p:spPr bwMode="auto">
          <a:xfrm>
            <a:off x="401216" y="2929170"/>
            <a:ext cx="11430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200" dirty="0">
                <a:solidFill>
                  <a:schemeClr val="bg1"/>
                </a:solidFill>
                <a:latin typeface="方正大标宋简体" pitchFamily="2" charset="-122"/>
                <a:ea typeface="方正大标宋简体" pitchFamily="2" charset="-122"/>
              </a:rPr>
              <a:t>Effect of </a:t>
            </a:r>
            <a:r>
              <a:rPr lang="en-US" altLang="zh-CN" sz="3200" dirty="0" err="1">
                <a:solidFill>
                  <a:schemeClr val="bg1"/>
                </a:solidFill>
                <a:latin typeface="方正大标宋简体" pitchFamily="2" charset="-122"/>
                <a:ea typeface="方正大标宋简体" pitchFamily="2" charset="-122"/>
              </a:rPr>
              <a:t>eHMI</a:t>
            </a:r>
            <a:r>
              <a:rPr lang="en-US" altLang="zh-CN" sz="3200" dirty="0">
                <a:solidFill>
                  <a:schemeClr val="bg1"/>
                </a:solidFill>
                <a:latin typeface="方正大标宋简体" pitchFamily="2" charset="-122"/>
                <a:ea typeface="方正大标宋简体" pitchFamily="2" charset="-122"/>
              </a:rPr>
              <a:t>-equipped automated vehicles on pedestrian crossing behavior and safety: A focus on blind spot scenarios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5074094" y="5449799"/>
            <a:ext cx="202158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汇报人：李泽漩</a:t>
            </a:r>
          </a:p>
        </p:txBody>
      </p:sp>
      <p:pic>
        <p:nvPicPr>
          <p:cNvPr id="42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65271" y="-863355"/>
            <a:ext cx="609679" cy="609600"/>
          </a:xfrm>
          <a:prstGeom prst="rect">
            <a:avLst/>
          </a:prstGeom>
        </p:spPr>
      </p:pic>
      <p:pic>
        <p:nvPicPr>
          <p:cNvPr id="2" name="图片 1" descr="C:\Users\Administrator\Desktop\宁波大学图片\0000.png000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174933" y="548005"/>
            <a:ext cx="1819910" cy="1825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1900D-210A-62FD-6C2F-72868703C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>
            <a:extLst>
              <a:ext uri="{FF2B5EF4-FFF2-40B4-BE49-F238E27FC236}">
                <a16:creationId xmlns:a16="http://schemas.microsoft.com/office/drawing/2014/main" id="{CCA0AE00-273B-949D-9D44-004F74E76394}"/>
              </a:ext>
            </a:extLst>
          </p:cNvPr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实验设计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0594A7-D778-7872-062B-D695AB837770}"/>
              </a:ext>
            </a:extLst>
          </p:cNvPr>
          <p:cNvSpPr txBox="1"/>
          <p:nvPr/>
        </p:nvSpPr>
        <p:spPr>
          <a:xfrm>
            <a:off x="2210764" y="1949823"/>
            <a:ext cx="9218645" cy="3540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线性混合模型（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）：由于数据具有层级结构（每个参与者的数据有多个实验条件），研究采用了线性混合模型（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）进行数据分析。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适用于分析这种嵌套数据，其中实验数据被分组为不同的参与者。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模型构建：研究首先计算了一个空模型（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null model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），评估因变量（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CIT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和主观安全感）在不同参与者之间的变异性。计算得出的**组内相关系数（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ICC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）**表示参与者之间差异的程度。如果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ICC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值较高，说明参与者之间在反应时存在显著差异。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因素分析：研究使用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分析了刹车反应类型、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信号类型及其交互作用对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CIT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和主观安全感的影响。对于主效应和交互效应，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模型能够捕捉参与者在不同条件下的反应差异，计算回归系数来评估各个因素的影响。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490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anose="02020603050405020304" pitchFamily="18" charset="0"/>
              </a:rPr>
              <a:t>结果分析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20117" y="3957161"/>
            <a:ext cx="155188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数值分析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5734999" y="1754928"/>
              <a:ext cx="1008000" cy="685526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315C2A0-F165-18C1-7EDB-180E41F7DACD}"/>
              </a:ext>
            </a:extLst>
          </p:cNvPr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黑体" panose="02010609060101010101" charset="-122"/>
                <a:ea typeface="黑体" panose="02010609060101010101" charset="-122"/>
              </a:rPr>
              <a:t>结果分析</a:t>
            </a:r>
            <a:endParaRPr lang="zh-CN" altLang="en-US" sz="3600" b="0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D13F066-1865-930C-E9D5-D5473A8B9356}"/>
              </a:ext>
            </a:extLst>
          </p:cNvPr>
          <p:cNvSpPr txBox="1"/>
          <p:nvPr/>
        </p:nvSpPr>
        <p:spPr>
          <a:xfrm>
            <a:off x="2210764" y="1810138"/>
            <a:ext cx="9583131" cy="3928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过街起始时间（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CIT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）：‘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Walk’ 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信号使得参与者更早开始过街，表现为较低的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CIT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；而‘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Don’t Walk’ 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信号则导致参与者在过街时表现出更高的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CIT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，即更多的犹豫。‘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Caution! Blind Spots’ 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信号对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CIT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的影响不显著。不同的刹车反应对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CIT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  <a:ea typeface="微软雅黑" panose="020B0503020204020204" pitchFamily="34" charset="-122"/>
              </a:rPr>
              <a:t>的影响不大，但主动刹车对安全感有一定负面影响。</a:t>
            </a:r>
            <a:endParaRPr lang="en-US" altLang="zh-CN" dirty="0">
              <a:solidFill>
                <a:srgbClr val="1D2129"/>
              </a:solidFill>
              <a:latin typeface="PingFangSC-Regular"/>
              <a:ea typeface="微软雅黑" panose="020B0503020204020204" pitchFamily="34" charset="-122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主观安全感：‘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Caution! Blind Spots’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信号提高了参与者的安全感，而‘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Walk’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信号虽然略微提高了安全感，但效果不显著。反应性刹车对主观安全感的提升效果较好，而主动刹车则降低了参与者的安全感。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用户体验与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信任度：‘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Caution! Blind Spots’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获得了最高的信任度评分和用户体验评分。相比之下，‘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Walk’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eHMI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信号的信任度较低，因为部分参与者误解了其含义，尤其在盲区情况下信号失效时，信任度下降。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0569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anose="02020603050405020304" pitchFamily="18" charset="0"/>
              </a:rPr>
              <a:t>总结展望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97157" y="3957161"/>
            <a:ext cx="1551881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研究结论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5916110" y="1645920"/>
              <a:ext cx="621473" cy="91904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401808" y="3957161"/>
            <a:ext cx="1551881" cy="87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研究思考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18B9881-7469-8DCA-6B73-05A93E464C8D}"/>
              </a:ext>
            </a:extLst>
          </p:cNvPr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研究结论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6B2CCB-684D-19A4-24DC-7B0385C84C75}"/>
              </a:ext>
            </a:extLst>
          </p:cNvPr>
          <p:cNvSpPr txBox="1"/>
          <p:nvPr/>
        </p:nvSpPr>
        <p:spPr>
          <a:xfrm>
            <a:off x="2210764" y="2082676"/>
            <a:ext cx="9554546" cy="2381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线性混合模型（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的使用：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非常适合处理具有层级结构的数据，尤其是当数据来自于多个实验条件且每个参与者有多个测量值时。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可以有效地捕捉参与者个体差异，并考虑到多重测量的因素。实际意义： 在跨多个实验条件的情况下，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帮助分析不同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信号和刹车反应对行人行为的影响，并揭示参与者在不同条件下的反应差异。此外，使用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LMM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还能够考虑随机效应，从而提高数据分析的精度。</a:t>
            </a:r>
          </a:p>
        </p:txBody>
      </p:sp>
    </p:spTree>
    <p:extLst>
      <p:ext uri="{BB962C8B-B14F-4D97-AF65-F5344CB8AC3E}">
        <p14:creationId xmlns:p14="http://schemas.microsoft.com/office/powerpoint/2010/main" val="1946027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18B9881-7469-8DCA-6B73-05A93E464C8D}"/>
              </a:ext>
            </a:extLst>
          </p:cNvPr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研究结论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6B2CCB-684D-19A4-24DC-7B0385C84C75}"/>
              </a:ext>
            </a:extLst>
          </p:cNvPr>
          <p:cNvSpPr txBox="1"/>
          <p:nvPr/>
        </p:nvSpPr>
        <p:spPr>
          <a:xfrm>
            <a:off x="2210764" y="2852621"/>
            <a:ext cx="9554546" cy="1606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多重比较（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Tukey HSD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）： 在实验设计中，特别是在处理多个组之间的差异时，使用多重比较方法（如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Tukey HSD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）能够有效控制假阳性率，确保不同实验组之间的差异被准确识别。实际意义： 在进行多组比较时，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Tukey HSD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是处理均值差异检测的一种可靠方法，尤其适用于复杂的实验设计，帮助确定哪些具体组别之间存在显著性差异。</a:t>
            </a:r>
          </a:p>
        </p:txBody>
      </p:sp>
    </p:spTree>
    <p:extLst>
      <p:ext uri="{BB962C8B-B14F-4D97-AF65-F5344CB8AC3E}">
        <p14:creationId xmlns:p14="http://schemas.microsoft.com/office/powerpoint/2010/main" val="3054162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18B9881-7469-8DCA-6B73-05A93E464C8D}"/>
              </a:ext>
            </a:extLst>
          </p:cNvPr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研究结论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6B2CCB-684D-19A4-24DC-7B0385C84C75}"/>
              </a:ext>
            </a:extLst>
          </p:cNvPr>
          <p:cNvSpPr txBox="1"/>
          <p:nvPr/>
        </p:nvSpPr>
        <p:spPr>
          <a:xfrm>
            <a:off x="2210764" y="2819795"/>
            <a:ext cx="9554546" cy="1606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数据转换与正态性假设处理： 在数据分析中，有时变量的分布不满足正态性假设，研究者通过数据转换（如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Yeo-Johnson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转换）使数据符合统计分析的前提条件，从而提升结果的可信度和稳健性。实际意义： 这为研究者提供了一个重要的工具，当数据不符合正态分布时，可以进行适当的数据转换而不是简单地排除这些数据，这样可以保证数据的有效使用。</a:t>
            </a:r>
            <a:endParaRPr lang="zh-CN" altLang="en-US" b="0" i="0" dirty="0">
              <a:solidFill>
                <a:srgbClr val="1D2129"/>
              </a:solidFill>
              <a:effectLst/>
              <a:latin typeface="PingFangSC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13277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3757306" y="2233598"/>
            <a:ext cx="4736075" cy="1850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THANKS!</a:t>
            </a:r>
            <a:endParaRPr lang="zh-CN" altLang="en-US" sz="88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279956" y="3892921"/>
            <a:ext cx="4064000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恳请老师批评指正！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7E4FA56-F29F-0B7C-D1E8-EF14411E7E08}"/>
              </a:ext>
            </a:extLst>
          </p:cNvPr>
          <p:cNvSpPr/>
          <p:nvPr/>
        </p:nvSpPr>
        <p:spPr>
          <a:xfrm>
            <a:off x="0" y="0"/>
            <a:ext cx="12192000" cy="1132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0932EC9-68A7-68B7-E40A-A02CC8585DC6}"/>
              </a:ext>
            </a:extLst>
          </p:cNvPr>
          <p:cNvSpPr/>
          <p:nvPr/>
        </p:nvSpPr>
        <p:spPr>
          <a:xfrm>
            <a:off x="186630" y="181734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4400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文献简介</a:t>
            </a:r>
            <a:endParaRPr lang="zh-CN" altLang="zh-CN" sz="4400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898B5E0-5B7B-AA7C-D3CC-1AC11310C483}"/>
              </a:ext>
            </a:extLst>
          </p:cNvPr>
          <p:cNvCxnSpPr>
            <a:cxnSpLocks/>
          </p:cNvCxnSpPr>
          <p:nvPr/>
        </p:nvCxnSpPr>
        <p:spPr>
          <a:xfrm flipV="1">
            <a:off x="9106355" y="1132908"/>
            <a:ext cx="0" cy="5725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F40498B-1A8E-669D-77B1-8F60C53B08CC}"/>
              </a:ext>
            </a:extLst>
          </p:cNvPr>
          <p:cNvSpPr txBox="1"/>
          <p:nvPr/>
        </p:nvSpPr>
        <p:spPr>
          <a:xfrm>
            <a:off x="9106355" y="1890840"/>
            <a:ext cx="305110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标题：</a:t>
            </a:r>
            <a:r>
              <a:rPr lang="zh-CN" altLang="en-US" b="0" i="0" dirty="0">
                <a:solidFill>
                  <a:srgbClr val="1D2129"/>
                </a:solidFill>
                <a:effectLst/>
                <a:highlight>
                  <a:srgbClr val="FFFFFF"/>
                </a:highlight>
                <a:latin typeface="PingFangSC-Regular"/>
              </a:rPr>
              <a:t>备外部人机交互界面（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highlight>
                  <a:srgbClr val="FFFFFF"/>
                </a:highlight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highlight>
                  <a:srgbClr val="FFFFFF"/>
                </a:highlight>
                <a:latin typeface="PingFangSC-Regular"/>
              </a:rPr>
              <a:t>）的自动驾驶车辆对行人过街行为和安全的影响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期刊：</a:t>
            </a:r>
            <a:endParaRPr lang="en-US" altLang="zh-CN" dirty="0"/>
          </a:p>
          <a:p>
            <a:r>
              <a:rPr lang="en-US" altLang="zh-CN" dirty="0"/>
              <a:t>Transportation Research Part F: Traffic Psychology and </a:t>
            </a:r>
            <a:r>
              <a:rPr lang="en-US" altLang="zh-CN" dirty="0" err="1"/>
              <a:t>Behaviour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日期：</a:t>
            </a:r>
            <a:endParaRPr lang="en-US" altLang="zh-CN" dirty="0"/>
          </a:p>
          <a:p>
            <a:r>
              <a:rPr lang="en-US" altLang="zh-CN" dirty="0"/>
              <a:t>2025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0C64EE-A5D9-DA44-9249-81DA15C03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8938" y="1237697"/>
            <a:ext cx="6344232" cy="510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15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793221" y="2806467"/>
            <a:ext cx="1392667" cy="1392667"/>
            <a:chOff x="793221" y="2806467"/>
            <a:chExt cx="1392667" cy="1392667"/>
          </a:xfrm>
        </p:grpSpPr>
        <p:sp>
          <p:nvSpPr>
            <p:cNvPr id="3" name="椭圆 2"/>
            <p:cNvSpPr/>
            <p:nvPr/>
          </p:nvSpPr>
          <p:spPr>
            <a:xfrm>
              <a:off x="793221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4" name="Freeform 11"/>
            <p:cNvSpPr/>
            <p:nvPr/>
          </p:nvSpPr>
          <p:spPr bwMode="auto">
            <a:xfrm>
              <a:off x="917400" y="3225086"/>
              <a:ext cx="1144307" cy="630491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807536" y="2806467"/>
            <a:ext cx="1392667" cy="1392667"/>
            <a:chOff x="3053956" y="2806467"/>
            <a:chExt cx="1392667" cy="1392667"/>
          </a:xfrm>
        </p:grpSpPr>
        <p:sp>
          <p:nvSpPr>
            <p:cNvPr id="6" name="椭圆 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821851" y="2806467"/>
            <a:ext cx="1392667" cy="1392667"/>
            <a:chOff x="7575429" y="2806467"/>
            <a:chExt cx="1392667" cy="1392667"/>
          </a:xfrm>
        </p:grpSpPr>
        <p:sp>
          <p:nvSpPr>
            <p:cNvPr id="12" name="椭圆 11"/>
            <p:cNvSpPr/>
            <p:nvPr/>
          </p:nvSpPr>
          <p:spPr>
            <a:xfrm>
              <a:off x="7575429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809898" y="3166582"/>
              <a:ext cx="923728" cy="628214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14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9836165" y="2806467"/>
            <a:ext cx="1392667" cy="1392667"/>
            <a:chOff x="9836165" y="2806467"/>
            <a:chExt cx="1392667" cy="1392667"/>
          </a:xfrm>
        </p:grpSpPr>
        <p:sp>
          <p:nvSpPr>
            <p:cNvPr id="26" name="椭圆 25"/>
            <p:cNvSpPr/>
            <p:nvPr/>
          </p:nvSpPr>
          <p:spPr>
            <a:xfrm>
              <a:off x="9836165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10301566" y="3055053"/>
              <a:ext cx="548460" cy="811071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8" name="矩形 27"/>
          <p:cNvSpPr/>
          <p:nvPr/>
        </p:nvSpPr>
        <p:spPr>
          <a:xfrm>
            <a:off x="781667" y="444771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文献综述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796676" y="444771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811685" y="444771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结果分析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826693" y="444771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总结展望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234049" y="331824"/>
            <a:ext cx="365531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目录 </a:t>
            </a: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/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CONTENTS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187044" y="985674"/>
            <a:ext cx="1580321" cy="1580321"/>
            <a:chOff x="5081757" y="1878010"/>
            <a:chExt cx="1392667" cy="1392667"/>
          </a:xfrm>
        </p:grpSpPr>
        <p:sp>
          <p:nvSpPr>
            <p:cNvPr id="2" name="椭圆 1"/>
            <p:cNvSpPr/>
            <p:nvPr/>
          </p:nvSpPr>
          <p:spPr>
            <a:xfrm>
              <a:off x="5081757" y="1878010"/>
              <a:ext cx="1392667" cy="1392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3" name="Freeform 11"/>
            <p:cNvSpPr/>
            <p:nvPr/>
          </p:nvSpPr>
          <p:spPr bwMode="auto">
            <a:xfrm>
              <a:off x="5205936" y="2296629"/>
              <a:ext cx="1144307" cy="630491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618672" y="267085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kern="1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anose="02020603050405020304" pitchFamily="18" charset="0"/>
              </a:rPr>
              <a:t>文献综述</a:t>
            </a:r>
            <a:endParaRPr lang="zh-CN" altLang="zh-CN" sz="5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40529" y="3815719"/>
            <a:ext cx="144246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研究背景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96008" y="3815719"/>
            <a:ext cx="259998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国内外相关研究综述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882413" y="3699047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6EF8714-5E86-148F-E998-39B436A09AB2}"/>
              </a:ext>
            </a:extLst>
          </p:cNvPr>
          <p:cNvSpPr txBox="1"/>
          <p:nvPr/>
        </p:nvSpPr>
        <p:spPr>
          <a:xfrm>
            <a:off x="7573327" y="3815719"/>
            <a:ext cx="2139044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主要贡献与创新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2308869" y="2174826"/>
            <a:ext cx="8897195" cy="2769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问题背景： 盲区碰撞是交通事故中常见但被忽视的威胁，往往导致行人受伤或死亡。盲区碰撞发生的原因通常是视野受阻或感知能力有限，导致行人与其他车辆、行人或障碍物发生碰撞。</a:t>
            </a:r>
            <a:endParaRPr lang="en-US" altLang="zh-CN" dirty="0">
              <a:solidFill>
                <a:srgbClr val="1D2129"/>
              </a:solidFill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研究目标： 该研究的目标是了解外部人机交互界面（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）在自动驾驶车辆中如何影响行人的过街行为和安全，尤其是当车辆和行人处于互相盲区时的情境。研究通过虚拟现实实验来模拟这种场景，使用三种不同的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信号进行对比：‘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Walk’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（过街信号）、‘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Don’t Walk’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（停止信号）和‘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Caution! Blind Spots’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（盲区警告信号）。</a:t>
            </a:r>
            <a:endParaRPr lang="en-US" altLang="zh-CN" dirty="0">
              <a:solidFill>
                <a:srgbClr val="1D2129"/>
              </a:solidFill>
              <a:latin typeface="PingFangSC-Regular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黑体" panose="02010609060101010101" charset="-122"/>
                <a:ea typeface="黑体" panose="02010609060101010101" charset="-122"/>
              </a:rPr>
              <a:t>研究综述</a:t>
            </a:r>
            <a:endParaRPr lang="zh-CN" altLang="en-US" sz="3600" b="0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anose="02020603050405020304" pitchFamily="18" charset="0"/>
              </a:rPr>
              <a:t>研究方法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21704" y="3957161"/>
            <a:ext cx="1474296" cy="4589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研究思路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7"/>
            <p:cNvSpPr>
              <a:spLocks noEditPoints="1"/>
            </p:cNvSpPr>
            <p:nvPr/>
          </p:nvSpPr>
          <p:spPr bwMode="auto">
            <a:xfrm>
              <a:off x="5684045" y="1658520"/>
              <a:ext cx="1080500" cy="885447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20821E81-84C5-CF31-5BEC-2A5389301E7D}"/>
              </a:ext>
            </a:extLst>
          </p:cNvPr>
          <p:cNvSpPr txBox="1"/>
          <p:nvPr/>
        </p:nvSpPr>
        <p:spPr>
          <a:xfrm>
            <a:off x="6460838" y="3957161"/>
            <a:ext cx="1505527" cy="458908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研究方案</a:t>
            </a:r>
            <a:endParaRPr lang="en-US" altLang="zh-CN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研究思路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02BEAEC-9E0A-2837-B290-47FA165A70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9539" y="2238097"/>
            <a:ext cx="8897195" cy="1606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假设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1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： 纯粹基于车辆动态状态的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信号（例如‘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Walk’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）在盲区情境下可能会导致行人过街行为的负面影响。</a:t>
            </a:r>
            <a:endParaRPr lang="en-US" altLang="zh-CN" dirty="0">
              <a:solidFill>
                <a:srgbClr val="1D2129"/>
              </a:solidFill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假设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2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： 包含环境风险警示的</a:t>
            </a:r>
            <a:r>
              <a:rPr lang="en-US" altLang="zh-CN" dirty="0" err="1">
                <a:solidFill>
                  <a:srgbClr val="1D2129"/>
                </a:solidFill>
                <a:latin typeface="PingFangSC-Regular"/>
              </a:rPr>
              <a:t>eHMI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信号（例如‘</a:t>
            </a:r>
            <a:r>
              <a:rPr lang="en-US" altLang="zh-CN" dirty="0">
                <a:solidFill>
                  <a:srgbClr val="1D2129"/>
                </a:solidFill>
                <a:latin typeface="PingFangSC-Regular"/>
              </a:rPr>
              <a:t>Caution! Blind Spots’</a:t>
            </a:r>
            <a:r>
              <a:rPr lang="zh-CN" altLang="en-US" dirty="0">
                <a:solidFill>
                  <a:srgbClr val="1D2129"/>
                </a:solidFill>
                <a:latin typeface="PingFangSC-Regular"/>
              </a:rPr>
              <a:t>）能增强行人安全感。</a:t>
            </a:r>
            <a:endParaRPr lang="en-US" altLang="zh-CN" dirty="0">
              <a:solidFill>
                <a:srgbClr val="1D2129"/>
              </a:solidFill>
              <a:latin typeface="PingFangSC-Regula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实验设计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76B6C7E-E034-41D8-EFEA-972AAF7B2F37}"/>
              </a:ext>
            </a:extLst>
          </p:cNvPr>
          <p:cNvSpPr txBox="1"/>
          <p:nvPr/>
        </p:nvSpPr>
        <p:spPr>
          <a:xfrm>
            <a:off x="2210764" y="2223788"/>
            <a:ext cx="9275220" cy="2764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实验设计：虚拟交通环境： 实验场景模拟了一个单向、双车道的道路，参与者站在路缘等待过街。在实验过程中，参与者需要面对来自左侧的自动驾驶车辆（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AVs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实验条件： 设计了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3×4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的重复测量设计，包括两种主要自变量：刹车反应类型： 三种刹车反应（主动刹车、反应性刹车、无车辆对照）；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信号类型： 四种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条件（无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、‘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Walk’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信号、‘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Don’t Walk’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信号、‘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Caution! Blind Spots’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信号）。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试验组合： 每种刹车反应和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条件的组合都重复两次，每个参与者共进行了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24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次试验。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6924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>
                <a:latin typeface="黑体" panose="02010609060101010101" charset="-122"/>
                <a:ea typeface="黑体" panose="02010609060101010101" charset="-122"/>
              </a:rPr>
              <a:t>实验设计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64A511-2E6D-F227-6D79-B4435FD06A93}"/>
              </a:ext>
            </a:extLst>
          </p:cNvPr>
          <p:cNvSpPr txBox="1"/>
          <p:nvPr/>
        </p:nvSpPr>
        <p:spPr>
          <a:xfrm>
            <a:off x="2108128" y="2046538"/>
            <a:ext cx="9218645" cy="2769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数据收集：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过街起始时间（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CIT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）： 通过计算参与者从第一辆车通过起点到开始过街的时间，作为反应时长的量化指标。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主观安全感： 参与者在每次实验后被要求评估他们的过街安全感，使用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7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点量表（从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-3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到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+3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，表示“完全不安全”到“非常安全”）。</a:t>
            </a:r>
            <a:endParaRPr lang="en-US" altLang="zh-CN" b="0" i="0" dirty="0">
              <a:solidFill>
                <a:srgbClr val="1D2129"/>
              </a:solidFill>
              <a:effectLst/>
              <a:latin typeface="PingFangSC-Regular"/>
            </a:endParaRPr>
          </a:p>
          <a:p>
            <a:pPr indent="457200" defTabSz="683895">
              <a:lnSpc>
                <a:spcPct val="140000"/>
              </a:lnSpc>
            </a:pP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信任度与用户体验： 通过问卷调查（使用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7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点</a:t>
            </a:r>
            <a:r>
              <a:rPr lang="en-US" altLang="zh-CN" b="0" i="0" dirty="0">
                <a:solidFill>
                  <a:srgbClr val="1D2129"/>
                </a:solidFill>
                <a:effectLst/>
                <a:latin typeface="PingFangSC-Regular"/>
              </a:rPr>
              <a:t>Likert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量表）来评估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信号的信任度（包括认知信任和情感信任）以及用户体验（包括</a:t>
            </a:r>
            <a:r>
              <a:rPr lang="en-US" altLang="zh-CN" b="0" i="0" dirty="0" err="1">
                <a:solidFill>
                  <a:srgbClr val="1D2129"/>
                </a:solidFill>
                <a:effectLst/>
                <a:latin typeface="PingFangSC-Regular"/>
              </a:rPr>
              <a:t>eHMI</a:t>
            </a:r>
            <a:r>
              <a:rPr lang="zh-CN" altLang="en-US" b="0" i="0" dirty="0">
                <a:solidFill>
                  <a:srgbClr val="1D2129"/>
                </a:solidFill>
                <a:effectLst/>
                <a:latin typeface="PingFangSC-Regular"/>
              </a:rPr>
              <a:t>的有效性、清晰性等）。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76170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900d1f02-1100-4b6c-bd37-92dfe6f6b5eb"/>
  <p:tag name="COMMONDATA" val="eyJoZGlkIjoiNWU0MDk5NzRlMGY4MjI4MDdkNzdiOTlhMWUzZjE5NDgifQ=="/>
</p:tagLst>
</file>

<file path=ppt/theme/theme1.xml><?xml version="1.0" encoding="utf-8"?>
<a:theme xmlns:a="http://schemas.openxmlformats.org/drawingml/2006/main" name="Office 主题">
  <a:themeElements>
    <a:clrScheme name="达芬奇的左手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3D52"/>
      </a:accent1>
      <a:accent2>
        <a:srgbClr val="C4AF99"/>
      </a:accent2>
      <a:accent3>
        <a:srgbClr val="5B6C83"/>
      </a:accent3>
      <a:accent4>
        <a:srgbClr val="D7CCB8"/>
      </a:accent4>
      <a:accent5>
        <a:srgbClr val="38526E"/>
      </a:accent5>
      <a:accent6>
        <a:srgbClr val="BFBFBF"/>
      </a:accent6>
      <a:hlink>
        <a:srgbClr val="2A3D52"/>
      </a:hlink>
      <a:folHlink>
        <a:srgbClr val="C4AF99"/>
      </a:folHlink>
    </a:clrScheme>
    <a:fontScheme name="Lao UI">
      <a:majorFont>
        <a:latin typeface="Lao UI"/>
        <a:ea typeface="微软雅黑"/>
        <a:cs typeface=""/>
      </a:majorFont>
      <a:minorFont>
        <a:latin typeface="Lao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9665</TotalTime>
  <Words>1180</Words>
  <Application>Microsoft Office PowerPoint</Application>
  <PresentationFormat>宽屏</PresentationFormat>
  <Paragraphs>75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 Unicode MS</vt:lpstr>
      <vt:lpstr>PingFangSC-Regular</vt:lpstr>
      <vt:lpstr>方正大标宋简体</vt:lpstr>
      <vt:lpstr>方正兰亭细黑_GBK</vt:lpstr>
      <vt:lpstr>黑体</vt:lpstr>
      <vt:lpstr>微软雅黑</vt:lpstr>
      <vt:lpstr>Arial</vt:lpstr>
      <vt:lpstr>Calibri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毕业答辩类</dc:title>
  <dc:subject>RP</dc:subject>
  <dc:creator/>
  <cp:keywords>RP</cp:keywords>
  <dc:description>RP</dc:description>
  <cp:lastModifiedBy>泽漩 李</cp:lastModifiedBy>
  <cp:revision>68</cp:revision>
  <dcterms:created xsi:type="dcterms:W3CDTF">2018-03-09T08:38:00Z</dcterms:created>
  <dcterms:modified xsi:type="dcterms:W3CDTF">2025-02-27T05:56:37Z</dcterms:modified>
  <cp:category>RP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F7BE868AC5EE45D882BF578F0F233D6C_13</vt:lpwstr>
  </property>
</Properties>
</file>

<file path=docProps/thumbnail.jpeg>
</file>